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 Slab Light"/>
      <p:regular r:id="rId25"/>
      <p:bold r:id="rId26"/>
    </p:embeddedFont>
    <p:embeddedFont>
      <p:font typeface="Roboto Slab"/>
      <p:regular r:id="rId27"/>
      <p:bold r:id="rId28"/>
    </p:embeddedFont>
    <p:embeddedFont>
      <p:font typeface="Raleway"/>
      <p:regular r:id="rId29"/>
      <p:bold r:id="rId30"/>
      <p:italic r:id="rId31"/>
      <p:boldItalic r:id="rId32"/>
    </p:embeddedFont>
    <p:embeddedFont>
      <p:font typeface="Squada One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BF597FB-B8BA-4992-AA06-4878A9E32698}">
  <a:tblStyle styleId="{2BF597FB-B8BA-4992-AA06-4878A9E3269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SlabLight-bold.fntdata"/><Relationship Id="rId25" Type="http://schemas.openxmlformats.org/officeDocument/2006/relationships/font" Target="fonts/RobotoSlabLight-regular.fntdata"/><Relationship Id="rId28" Type="http://schemas.openxmlformats.org/officeDocument/2006/relationships/font" Target="fonts/RobotoSlab-bold.fntdata"/><Relationship Id="rId27" Type="http://schemas.openxmlformats.org/officeDocument/2006/relationships/font" Target="fonts/RobotoSlab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SquadaOne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dfce81f19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dfce81f19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4dfce81f19_0_1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4dfce81f19_0_1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4dfce81f19_0_1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4dfce81f19_0_1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41cd6aad7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41cd6aad7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41cd6aad72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41cd6aad72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63781dfa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63781dfa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4dfce81f19_0_1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4dfce81f19_0_1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41cd6aad72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41cd6aad72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4dfce81f19_0_1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4dfce81f19_0_1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41cd6aad7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41cd6aad7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4dfce81f19_0_1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4dfce81f19_0_1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dfce81f1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dfce81f1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1cd6aad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1cd6aad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fce81f19_0_1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fce81f19_0_1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4dfce81f1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4dfce81f1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4dfce81f19_0_1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4dfce81f19_0_1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4dfce81f1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4dfce81f1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4dfce81f1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4dfce81f1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TLE OPENING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21" name="Google Shape;21;p2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AND DESIGN 1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0" name="Google Shape;110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1" name="Google Shape;111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3" name="Google Shape;113;p11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AND DESIGN 2">
  <p:cSld name="CUSTOM_9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p12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9" name="Google Shape;119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0" name="Google Shape;120;p12"/>
            <p:cNvCxnSpPr>
              <a:stCxn id="118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2" name="Google Shape;122;p12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AND DESIGN 3">
  <p:cSld name="CAPTION_ONLY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5" name="Google Shape;125;p13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6" name="Google Shape;126;p1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" name="Google Shape;129;p13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0" name="Google Shape;130;p13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3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AND DESIGN 4">
  <p:cSld name="CAPTION_ONLY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4" name="Google Shape;134;p14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5" name="Google Shape;135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14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9" name="Google Shape;139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4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+ SUBTITLE">
  <p:cSld name="CUSTOM_2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1">
  <p:cSld name="CUSTOM_3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2">
  <p:cSld name="CUSTOM_6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+ SUBTITLE">
  <p:cSld name="CUSTOM_4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+ SUBTITLES">
  <p:cSld name="CUSTOM_7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/>
          <p:nvPr/>
        </p:nvSpPr>
        <p:spPr>
          <a:xfrm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8" name="Google Shape;168;p19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9" name="Google Shape;169;p19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0" name="Google Shape;170;p19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1" name="Google Shape;171;p19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DESIGN 1">
  <p:cSld name="CUSTOM_5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LAST TITTLE 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>
            <a:off x="59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" name="Google Shape;34;p3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DESIGN 2" type="blank">
  <p:cSld name="BLANK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4" name="Google Shape;184;p21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5" name="Google Shape;185;p21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IMAGE">
  <p:cSld name="CUSTOM_8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ctrTitle"/>
          </p:nvPr>
        </p:nvSpPr>
        <p:spPr>
          <a:xfrm>
            <a:off x="1029365" y="892950"/>
            <a:ext cx="22752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1800">
                <a:solidFill>
                  <a:srgbClr val="9C1B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1029365" y="2982500"/>
            <a:ext cx="21894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rgbClr val="9C1B4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IMAGE">
  <p:cSld name="CUSTOM_10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_1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4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TITLE_AND_BOD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TLE &amp; SUBTITLE 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6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7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7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7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8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8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8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8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8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1">
  <p:cSld name="CUSTOM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9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9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9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9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9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CHEDULE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0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94" name="Google Shape;94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0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6" name="Google Shape;96;p10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0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0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10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10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" name="Google Shape;102;p10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gradFill>
          <a:gsLst>
            <a:gs pos="0">
              <a:srgbClr val="242637"/>
            </a:gs>
            <a:gs pos="51000">
              <a:srgbClr val="242637"/>
            </a:gs>
            <a:gs pos="100000">
              <a:srgbClr val="33364F"/>
            </a:gs>
          </a:gsLst>
          <a:lin ang="189007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5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finder.com.au/top-5-australian-credit-card-issuers" TargetMode="Externa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6.png"/><Relationship Id="rId13" Type="http://schemas.openxmlformats.org/officeDocument/2006/relationships/image" Target="../media/image4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9" Type="http://schemas.openxmlformats.org/officeDocument/2006/relationships/image" Target="../media/image7.png"/><Relationship Id="rId15" Type="http://schemas.openxmlformats.org/officeDocument/2006/relationships/image" Target="../media/image20.png"/><Relationship Id="rId14" Type="http://schemas.openxmlformats.org/officeDocument/2006/relationships/image" Target="../media/image19.png"/><Relationship Id="rId16" Type="http://schemas.openxmlformats.org/officeDocument/2006/relationships/image" Target="../media/image21.png"/><Relationship Id="rId5" Type="http://schemas.openxmlformats.org/officeDocument/2006/relationships/image" Target="../media/image16.png"/><Relationship Id="rId6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BOBWONG8986/DSIA-SYD-FT-Projects-201907/tree/master/BOB/Capston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kaggle.com/c/ieee-fraud-detectio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ctrTitle"/>
          </p:nvPr>
        </p:nvSpPr>
        <p:spPr>
          <a:xfrm>
            <a:off x="0" y="1928525"/>
            <a:ext cx="91440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highlight>
                  <a:srgbClr val="FF0000"/>
                </a:highlight>
              </a:rPr>
              <a:t>$</a:t>
            </a:r>
            <a:r>
              <a:rPr lang="es" sz="9600"/>
              <a:t> </a:t>
            </a:r>
            <a:r>
              <a:rPr lang="es" sz="9600"/>
              <a:t>Fraud</a:t>
            </a:r>
            <a:r>
              <a:rPr lang="es" sz="9600"/>
              <a:t> Detection </a:t>
            </a:r>
            <a:r>
              <a:rPr lang="es" sz="9600">
                <a:solidFill>
                  <a:schemeClr val="lt1"/>
                </a:solidFill>
                <a:highlight>
                  <a:srgbClr val="FF0000"/>
                </a:highlight>
              </a:rPr>
              <a:t>$</a:t>
            </a:r>
            <a:endParaRPr sz="9600"/>
          </a:p>
        </p:txBody>
      </p:sp>
      <p:sp>
        <p:nvSpPr>
          <p:cNvPr id="196" name="Google Shape;196;p25"/>
          <p:cNvSpPr txBox="1"/>
          <p:nvPr>
            <p:ph idx="1" type="subTitle"/>
          </p:nvPr>
        </p:nvSpPr>
        <p:spPr>
          <a:xfrm>
            <a:off x="1708350" y="2920100"/>
            <a:ext cx="5748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800">
                <a:latin typeface="Roboto Slab"/>
                <a:ea typeface="Roboto Slab"/>
                <a:cs typeface="Roboto Slab"/>
                <a:sym typeface="Roboto Slab"/>
              </a:rPr>
              <a:t>Presented by</a:t>
            </a:r>
            <a:r>
              <a:rPr b="1" lang="es" sz="3000">
                <a:latin typeface="Roboto Slab"/>
                <a:ea typeface="Roboto Slab"/>
                <a:cs typeface="Roboto Slab"/>
                <a:sym typeface="Roboto Slab"/>
              </a:rPr>
              <a:t> BOB</a:t>
            </a:r>
            <a:endParaRPr b="1" sz="30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34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chemeClr val="lt1"/>
                </a:solidFill>
              </a:rPr>
              <a:t>Values delivery</a:t>
            </a:r>
            <a:endParaRPr b="1" sz="4800"/>
          </a:p>
        </p:txBody>
      </p:sp>
      <p:sp>
        <p:nvSpPr>
          <p:cNvPr id="1273" name="Google Shape;1273;p34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EDA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Modelling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Validation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Testing</a:t>
            </a:r>
            <a:endParaRPr/>
          </a:p>
        </p:txBody>
      </p:sp>
      <p:sp>
        <p:nvSpPr>
          <p:cNvPr id="1274" name="Google Shape;1274;p34"/>
          <p:cNvSpPr txBox="1"/>
          <p:nvPr>
            <p:ph idx="4" type="title"/>
          </p:nvPr>
        </p:nvSpPr>
        <p:spPr>
          <a:xfrm>
            <a:off x="3995412" y="161129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03/04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9" name="Google Shape;1279;p35" title="Transactions Distribution"/>
          <p:cNvPicPr preferRelativeResize="0"/>
          <p:nvPr/>
        </p:nvPicPr>
        <p:blipFill rotWithShape="1">
          <a:blip r:embed="rId3">
            <a:alphaModFix/>
          </a:blip>
          <a:srcRect b="0" l="2545" r="12615" t="-1916"/>
          <a:stretch/>
        </p:blipFill>
        <p:spPr>
          <a:xfrm>
            <a:off x="255975" y="1219603"/>
            <a:ext cx="5064149" cy="3752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0" name="Google Shape;1280;p35"/>
          <p:cNvGrpSpPr/>
          <p:nvPr/>
        </p:nvGrpSpPr>
        <p:grpSpPr>
          <a:xfrm>
            <a:off x="5732755" y="1219598"/>
            <a:ext cx="536180" cy="518047"/>
            <a:chOff x="3729467" y="2889422"/>
            <a:chExt cx="419153" cy="404977"/>
          </a:xfrm>
        </p:grpSpPr>
        <p:sp>
          <p:nvSpPr>
            <p:cNvPr id="1281" name="Google Shape;1281;p3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" name="Google Shape;1288;p35"/>
          <p:cNvGrpSpPr/>
          <p:nvPr/>
        </p:nvGrpSpPr>
        <p:grpSpPr>
          <a:xfrm>
            <a:off x="5732755" y="1965598"/>
            <a:ext cx="536180" cy="518047"/>
            <a:chOff x="3729467" y="2889422"/>
            <a:chExt cx="419153" cy="404977"/>
          </a:xfrm>
        </p:grpSpPr>
        <p:sp>
          <p:nvSpPr>
            <p:cNvPr id="1289" name="Google Shape;1289;p3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35"/>
          <p:cNvGrpSpPr/>
          <p:nvPr/>
        </p:nvGrpSpPr>
        <p:grpSpPr>
          <a:xfrm>
            <a:off x="5732755" y="2711598"/>
            <a:ext cx="536180" cy="518047"/>
            <a:chOff x="3729467" y="2889422"/>
            <a:chExt cx="419153" cy="404977"/>
          </a:xfrm>
        </p:grpSpPr>
        <p:sp>
          <p:nvSpPr>
            <p:cNvPr id="1297" name="Google Shape;1297;p3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35"/>
          <p:cNvGrpSpPr/>
          <p:nvPr/>
        </p:nvGrpSpPr>
        <p:grpSpPr>
          <a:xfrm>
            <a:off x="5732755" y="3457598"/>
            <a:ext cx="536180" cy="518047"/>
            <a:chOff x="3729467" y="2889422"/>
            <a:chExt cx="419153" cy="404977"/>
          </a:xfrm>
        </p:grpSpPr>
        <p:sp>
          <p:nvSpPr>
            <p:cNvPr id="1305" name="Google Shape;1305;p3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" name="Google Shape;1312;p35"/>
          <p:cNvSpPr txBox="1"/>
          <p:nvPr/>
        </p:nvSpPr>
        <p:spPr>
          <a:xfrm>
            <a:off x="6460125" y="1297275"/>
            <a:ext cx="16950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Unbalanced Data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13" name="Google Shape;1313;p35"/>
          <p:cNvSpPr txBox="1"/>
          <p:nvPr/>
        </p:nvSpPr>
        <p:spPr>
          <a:xfrm>
            <a:off x="6460125" y="2043275"/>
            <a:ext cx="20340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Training / Testing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14" name="Google Shape;1314;p35"/>
          <p:cNvSpPr txBox="1"/>
          <p:nvPr/>
        </p:nvSpPr>
        <p:spPr>
          <a:xfrm>
            <a:off x="6460125" y="2789275"/>
            <a:ext cx="19683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570K rows * 434 cols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15" name="Google Shape;1315;p35"/>
          <p:cNvSpPr txBox="1"/>
          <p:nvPr/>
        </p:nvSpPr>
        <p:spPr>
          <a:xfrm>
            <a:off x="6460125" y="3535275"/>
            <a:ext cx="19683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Most features without meanings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36"/>
          <p:cNvSpPr txBox="1"/>
          <p:nvPr>
            <p:ph type="ctrTitle"/>
          </p:nvPr>
        </p:nvSpPr>
        <p:spPr>
          <a:xfrm>
            <a:off x="2690601" y="284100"/>
            <a:ext cx="54447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Potential features explored from EDA</a:t>
            </a:r>
            <a:endParaRPr sz="3000"/>
          </a:p>
        </p:txBody>
      </p:sp>
      <p:pic>
        <p:nvPicPr>
          <p:cNvPr id="1321" name="Google Shape;1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000" y="1467450"/>
            <a:ext cx="4419249" cy="27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2" name="Google Shape;1322;p36" title="Fraud vs Hour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1425" y="1467464"/>
            <a:ext cx="4419249" cy="2732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7"/>
          <p:cNvSpPr txBox="1"/>
          <p:nvPr>
            <p:ph type="ctrTitle"/>
          </p:nvPr>
        </p:nvSpPr>
        <p:spPr>
          <a:xfrm>
            <a:off x="5741473" y="314375"/>
            <a:ext cx="2084400" cy="7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 values delivery</a:t>
            </a:r>
            <a:endParaRPr/>
          </a:p>
        </p:txBody>
      </p:sp>
      <p:graphicFrame>
        <p:nvGraphicFramePr>
          <p:cNvPr id="1328" name="Google Shape;1328;p37"/>
          <p:cNvGraphicFramePr/>
          <p:nvPr/>
        </p:nvGraphicFramePr>
        <p:xfrm>
          <a:off x="667125" y="509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{2BF597FB-B8BA-4992-AA06-4878A9E32698}</a:tableStyleId>
              </a:tblPr>
              <a:tblGrid>
                <a:gridCol w="977875"/>
                <a:gridCol w="1271200"/>
                <a:gridCol w="977875"/>
                <a:gridCol w="977875"/>
              </a:tblGrid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Methods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Algorithms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Accuracy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Fraud (Recall)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575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Supervised Machine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L-GBM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95.32%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Random Forest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97.29%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26%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2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Xg-boost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98.37%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57%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86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Logistic Regression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97.02%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21%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9100">
                <a:tc row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Unsupervised Machine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Isolation Forest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66.35%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66%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One-Class SVM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92.84%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Robust covariance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92.51%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3%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0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Deep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Deep learning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97.51%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Ensemble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Weighted average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94.53%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85%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329" name="Google Shape;13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6075" y="4062951"/>
            <a:ext cx="4039174" cy="22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0" name="Google Shape;133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2075" y="1080575"/>
            <a:ext cx="2187174" cy="267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38"/>
          <p:cNvSpPr txBox="1"/>
          <p:nvPr>
            <p:ph type="ctrTitle"/>
          </p:nvPr>
        </p:nvSpPr>
        <p:spPr>
          <a:xfrm>
            <a:off x="6363713" y="198150"/>
            <a:ext cx="2167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LAST ATTEMPT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TOP 51%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 94%</a:t>
            </a:r>
            <a:endParaRPr/>
          </a:p>
        </p:txBody>
      </p:sp>
      <p:pic>
        <p:nvPicPr>
          <p:cNvPr id="1336" name="Google Shape;133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71" y="284100"/>
            <a:ext cx="5203997" cy="224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875" y="3040775"/>
            <a:ext cx="5203997" cy="1824898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38"/>
          <p:cNvSpPr txBox="1"/>
          <p:nvPr/>
        </p:nvSpPr>
        <p:spPr>
          <a:xfrm>
            <a:off x="2182875" y="2595375"/>
            <a:ext cx="9882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1339" name="Google Shape;133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3668" y="1257275"/>
            <a:ext cx="2167892" cy="360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0" name="Google Shape;1340;p38"/>
          <p:cNvSpPr txBox="1"/>
          <p:nvPr/>
        </p:nvSpPr>
        <p:spPr>
          <a:xfrm>
            <a:off x="2644475" y="1871975"/>
            <a:ext cx="7608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7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…</a:t>
            </a:r>
            <a:endParaRPr b="1" sz="7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39"/>
          <p:cNvSpPr txBox="1"/>
          <p:nvPr>
            <p:ph idx="2" type="ctrTitle"/>
          </p:nvPr>
        </p:nvSpPr>
        <p:spPr>
          <a:xfrm>
            <a:off x="2886275" y="2372750"/>
            <a:ext cx="3293700" cy="9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lt1"/>
                </a:solidFill>
              </a:rPr>
              <a:t>Next steps and Summary</a:t>
            </a:r>
            <a:endParaRPr b="1" sz="3600"/>
          </a:p>
        </p:txBody>
      </p:sp>
      <p:sp>
        <p:nvSpPr>
          <p:cNvPr id="1346" name="Google Shape;1346;p39"/>
          <p:cNvSpPr txBox="1"/>
          <p:nvPr>
            <p:ph idx="3" type="subTitle"/>
          </p:nvPr>
        </p:nvSpPr>
        <p:spPr>
          <a:xfrm>
            <a:off x="3369424" y="3257244"/>
            <a:ext cx="2327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Next steps and Summary</a:t>
            </a:r>
            <a:endParaRPr sz="1800"/>
          </a:p>
        </p:txBody>
      </p:sp>
      <p:sp>
        <p:nvSpPr>
          <p:cNvPr id="1347" name="Google Shape;1347;p39"/>
          <p:cNvSpPr txBox="1"/>
          <p:nvPr>
            <p:ph idx="4" type="title"/>
          </p:nvPr>
        </p:nvSpPr>
        <p:spPr>
          <a:xfrm>
            <a:off x="4466237" y="184254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04/04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40"/>
          <p:cNvSpPr txBox="1"/>
          <p:nvPr>
            <p:ph idx="6" type="ctrTitle"/>
          </p:nvPr>
        </p:nvSpPr>
        <p:spPr>
          <a:xfrm>
            <a:off x="5240674" y="284100"/>
            <a:ext cx="28947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Future work</a:t>
            </a:r>
            <a:endParaRPr sz="3000"/>
          </a:p>
        </p:txBody>
      </p:sp>
      <p:graphicFrame>
        <p:nvGraphicFramePr>
          <p:cNvPr id="1353" name="Google Shape;1353;p40"/>
          <p:cNvGraphicFramePr/>
          <p:nvPr/>
        </p:nvGraphicFramePr>
        <p:xfrm>
          <a:off x="596650" y="509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{2BF597FB-B8BA-4992-AA06-4878A9E32698}</a:tableStyleId>
              </a:tblPr>
              <a:tblGrid>
                <a:gridCol w="952500"/>
                <a:gridCol w="1238250"/>
                <a:gridCol w="952500"/>
                <a:gridCol w="952500"/>
              </a:tblGrid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Methods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Algorithms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Accuracy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Fraud (Recall)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575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Supervised Machine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L-GBM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95.32%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Random Forest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97.29%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26%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2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Xg-boost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98.37%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57%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86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Logistic Regression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97.02%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21%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9100">
                <a:tc row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Unsupervised Machine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Isolation Forest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66.35%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66%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One-Class SVM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92.84%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Robust covariance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92.51%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3%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0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Deep Learning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Deep learning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97.51%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61%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FFFFFF"/>
                          </a:solidFill>
                        </a:rPr>
                        <a:t>Ensemble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Weighted average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94.53%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</a:rPr>
                        <a:t>85%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54" name="Google Shape;1354;p40"/>
          <p:cNvSpPr txBox="1"/>
          <p:nvPr/>
        </p:nvSpPr>
        <p:spPr>
          <a:xfrm>
            <a:off x="5240675" y="1230300"/>
            <a:ext cx="3331800" cy="3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Data Preprocess:</a:t>
            </a:r>
            <a:endParaRPr b="1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Feature Engineering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Deep learning: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AutoEncoder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Conventional</a:t>
            </a: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 layer (feature extraction)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Machine Learning: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Cat-boost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Method:</a:t>
            </a:r>
            <a:endParaRPr b="1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Blending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Light"/>
              <a:buChar char="●"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Stacking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41"/>
          <p:cNvSpPr txBox="1"/>
          <p:nvPr>
            <p:ph idx="1" type="subTitle"/>
          </p:nvPr>
        </p:nvSpPr>
        <p:spPr>
          <a:xfrm>
            <a:off x="1478850" y="2489825"/>
            <a:ext cx="6186300" cy="14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Total Credit card lending: 11.3 billion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700"/>
              <a:t>(reference: </a:t>
            </a:r>
            <a:r>
              <a:rPr lang="es" sz="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https://www.finder.com.au/top-5-australian-credit-card-issuers</a:t>
            </a:r>
            <a:r>
              <a:rPr lang="es" sz="700"/>
              <a:t>)</a:t>
            </a:r>
            <a:endParaRPr sz="7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Assumption: 3.5% Fraud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79.5% accuracy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60" name="Google Shape;1360;p41"/>
          <p:cNvSpPr txBox="1"/>
          <p:nvPr>
            <p:ph idx="4" type="title"/>
          </p:nvPr>
        </p:nvSpPr>
        <p:spPr>
          <a:xfrm>
            <a:off x="311700" y="11881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A$ 32,440,000.00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42"/>
          <p:cNvSpPr txBox="1"/>
          <p:nvPr>
            <p:ph idx="4" type="title"/>
          </p:nvPr>
        </p:nvSpPr>
        <p:spPr>
          <a:xfrm>
            <a:off x="322500" y="258625"/>
            <a:ext cx="8520600" cy="5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Similar models can be applied in: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366" name="Google Shape;1366;p42"/>
          <p:cNvSpPr txBox="1"/>
          <p:nvPr>
            <p:ph idx="5" type="subTitle"/>
          </p:nvPr>
        </p:nvSpPr>
        <p:spPr>
          <a:xfrm>
            <a:off x="628438" y="859075"/>
            <a:ext cx="23175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latin typeface="Roboto Slab"/>
                <a:ea typeface="Roboto Slab"/>
                <a:cs typeface="Roboto Slab"/>
                <a:sym typeface="Roboto Slab"/>
              </a:rPr>
              <a:t>banking</a:t>
            </a:r>
            <a:r>
              <a:rPr lang="es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(Fraud Detection):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67" name="Google Shape;136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025" y="2565050"/>
            <a:ext cx="1101176" cy="594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8" name="Google Shape;1368;p42"/>
          <p:cNvPicPr preferRelativeResize="0"/>
          <p:nvPr/>
        </p:nvPicPr>
        <p:blipFill rotWithShape="1">
          <a:blip r:embed="rId4">
            <a:alphaModFix/>
          </a:blip>
          <a:srcRect b="4743" l="0" r="4743" t="0"/>
          <a:stretch/>
        </p:blipFill>
        <p:spPr>
          <a:xfrm>
            <a:off x="1227012" y="1929275"/>
            <a:ext cx="1101176" cy="6155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9" name="Google Shape;136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7038" y="3159700"/>
            <a:ext cx="1101182" cy="54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0" name="Google Shape;137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7014" y="1458225"/>
            <a:ext cx="1101175" cy="450833"/>
          </a:xfrm>
          <a:prstGeom prst="rect">
            <a:avLst/>
          </a:prstGeom>
          <a:noFill/>
          <a:ln>
            <a:noFill/>
          </a:ln>
        </p:spPr>
      </p:pic>
      <p:sp>
        <p:nvSpPr>
          <p:cNvPr id="1371" name="Google Shape;1371;p42"/>
          <p:cNvSpPr txBox="1"/>
          <p:nvPr>
            <p:ph idx="5" type="subTitle"/>
          </p:nvPr>
        </p:nvSpPr>
        <p:spPr>
          <a:xfrm>
            <a:off x="3424038" y="859075"/>
            <a:ext cx="23175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latin typeface="Roboto Slab"/>
                <a:ea typeface="Roboto Slab"/>
                <a:cs typeface="Roboto Slab"/>
                <a:sym typeface="Roboto Slab"/>
              </a:rPr>
              <a:t>Fintech</a:t>
            </a:r>
            <a:r>
              <a:rPr lang="es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(</a:t>
            </a:r>
            <a:r>
              <a:rPr lang="es"/>
              <a:t>Fake Loan Warning</a:t>
            </a:r>
            <a:r>
              <a:rPr lang="es"/>
              <a:t>):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72" name="Google Shape;137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2165" y="1437400"/>
            <a:ext cx="1799665" cy="4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3" name="Google Shape;1373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82975" y="2396101"/>
            <a:ext cx="1799650" cy="529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4" name="Google Shape;1374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72175" y="1933275"/>
            <a:ext cx="1799651" cy="462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5" name="Google Shape;1375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18963" y="2977275"/>
            <a:ext cx="1727676" cy="5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6" name="Google Shape;1376;p42"/>
          <p:cNvSpPr txBox="1"/>
          <p:nvPr>
            <p:ph idx="5" type="subTitle"/>
          </p:nvPr>
        </p:nvSpPr>
        <p:spPr>
          <a:xfrm>
            <a:off x="6419213" y="859075"/>
            <a:ext cx="23175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latin typeface="Roboto Slab"/>
                <a:ea typeface="Roboto Slab"/>
                <a:cs typeface="Roboto Slab"/>
                <a:sym typeface="Roboto Slab"/>
              </a:rPr>
              <a:t>Insurance</a:t>
            </a:r>
            <a:r>
              <a:rPr lang="es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(False Claim Warning):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77" name="Google Shape;1377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837412" y="1407768"/>
            <a:ext cx="1481124" cy="83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8" name="Google Shape;1378;p4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837400" y="2302387"/>
            <a:ext cx="1481124" cy="777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4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837400" y="3134001"/>
            <a:ext cx="1481124" cy="416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4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227025" y="3703300"/>
            <a:ext cx="1101199" cy="587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4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718987" y="3623287"/>
            <a:ext cx="1727675" cy="577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2" name="Google Shape;1382;p42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837400" y="3604725"/>
            <a:ext cx="1481124" cy="508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3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THANKS!</a:t>
            </a:r>
            <a:endParaRPr sz="6000"/>
          </a:p>
        </p:txBody>
      </p:sp>
      <p:sp>
        <p:nvSpPr>
          <p:cNvPr id="1388" name="Google Shape;1388;p43"/>
          <p:cNvSpPr txBox="1"/>
          <p:nvPr>
            <p:ph idx="1" type="subTitle"/>
          </p:nvPr>
        </p:nvSpPr>
        <p:spPr>
          <a:xfrm>
            <a:off x="3396125" y="3252304"/>
            <a:ext cx="3480300" cy="14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BOB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bobwong8986@gmail</a:t>
            </a:r>
            <a:r>
              <a:rPr lang="es"/>
              <a:t>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+61 403 720 260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https://github.com/BOBWONG8986/DSIA-SYD-FT-Projects-201907/tree/master/BOB/Capstone</a:t>
            </a:r>
            <a:r>
              <a:rPr lang="es" sz="900"/>
              <a:t> </a:t>
            </a:r>
            <a:endParaRPr sz="9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BIO</a:t>
            </a:r>
            <a:endParaRPr/>
          </a:p>
        </p:txBody>
      </p:sp>
      <p:sp>
        <p:nvSpPr>
          <p:cNvPr id="202" name="Google Shape;202;p26"/>
          <p:cNvSpPr txBox="1"/>
          <p:nvPr>
            <p:ph idx="1" type="subTitle"/>
          </p:nvPr>
        </p:nvSpPr>
        <p:spPr>
          <a:xfrm>
            <a:off x="3514800" y="3467150"/>
            <a:ext cx="4522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Data Scientist from DSIA</a:t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Future Fraud Detection Expert</a:t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Master Degree with Mechanical Engineering</a:t>
            </a:r>
            <a:endParaRPr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Bachelor </a:t>
            </a:r>
            <a:r>
              <a:rPr lang="es"/>
              <a:t>Degree</a:t>
            </a:r>
            <a:r>
              <a:rPr lang="es"/>
              <a:t> with Aerospace Engineering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idx="2" type="subTitle"/>
          </p:nvPr>
        </p:nvSpPr>
        <p:spPr>
          <a:xfrm flipH="1">
            <a:off x="4108175" y="1873234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quada One"/>
                <a:ea typeface="Squada One"/>
                <a:cs typeface="Squada One"/>
                <a:sym typeface="Squada One"/>
              </a:rPr>
              <a:t>DATA </a:t>
            </a:r>
            <a:r>
              <a:rPr lang="es"/>
              <a:t>Process Design</a:t>
            </a:r>
            <a:endParaRPr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08" name="Google Shape;208;p27"/>
          <p:cNvSpPr txBox="1"/>
          <p:nvPr>
            <p:ph idx="3" type="subTitle"/>
          </p:nvPr>
        </p:nvSpPr>
        <p:spPr>
          <a:xfrm flipH="1">
            <a:off x="4108175" y="2574854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Values delivery</a:t>
            </a:r>
            <a:endParaRPr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09" name="Google Shape;209;p27"/>
          <p:cNvSpPr txBox="1"/>
          <p:nvPr>
            <p:ph idx="6" type="subTitle"/>
          </p:nvPr>
        </p:nvSpPr>
        <p:spPr>
          <a:xfrm>
            <a:off x="4106650" y="2960400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Modelling accuracy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10" name="Google Shape;210;p27"/>
          <p:cNvSpPr txBox="1"/>
          <p:nvPr>
            <p:ph idx="1" type="subTitle"/>
          </p:nvPr>
        </p:nvSpPr>
        <p:spPr>
          <a:xfrm flipH="1">
            <a:off x="4108175" y="1153775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Problem Definition</a:t>
            </a:r>
            <a:endParaRPr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1" name="Google Shape;211;p27"/>
          <p:cNvSpPr txBox="1"/>
          <p:nvPr>
            <p:ph idx="4" type="subTitle"/>
          </p:nvPr>
        </p:nvSpPr>
        <p:spPr>
          <a:xfrm>
            <a:off x="4106650" y="1530075"/>
            <a:ext cx="25401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Business question v.s. Data questions</a:t>
            </a:r>
            <a:endParaRPr sz="1000"/>
          </a:p>
        </p:txBody>
      </p:sp>
      <p:sp>
        <p:nvSpPr>
          <p:cNvPr id="212" name="Google Shape;212;p27"/>
          <p:cNvSpPr txBox="1"/>
          <p:nvPr>
            <p:ph idx="5" type="subTitle"/>
          </p:nvPr>
        </p:nvSpPr>
        <p:spPr>
          <a:xfrm>
            <a:off x="4106650" y="2248923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How work process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13" name="Google Shape;213;p27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/>
              <a:t>AGENDA</a:t>
            </a:r>
            <a:endParaRPr b="1" sz="3600"/>
          </a:p>
        </p:txBody>
      </p:sp>
      <p:sp>
        <p:nvSpPr>
          <p:cNvPr id="214" name="Google Shape;214;p27"/>
          <p:cNvSpPr txBox="1"/>
          <p:nvPr>
            <p:ph idx="7" type="subTitle"/>
          </p:nvPr>
        </p:nvSpPr>
        <p:spPr>
          <a:xfrm flipH="1">
            <a:off x="4108175" y="3276477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Next steps and Summary</a:t>
            </a:r>
            <a:endParaRPr/>
          </a:p>
        </p:txBody>
      </p:sp>
      <p:sp>
        <p:nvSpPr>
          <p:cNvPr id="215" name="Google Shape;215;p27"/>
          <p:cNvSpPr txBox="1"/>
          <p:nvPr>
            <p:ph idx="8" type="subTitle"/>
          </p:nvPr>
        </p:nvSpPr>
        <p:spPr>
          <a:xfrm>
            <a:off x="4106650" y="3662025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Future improvements</a:t>
            </a:r>
            <a:endParaRPr sz="1000"/>
          </a:p>
        </p:txBody>
      </p:sp>
      <p:sp>
        <p:nvSpPr>
          <p:cNvPr id="216" name="Google Shape;216;p27"/>
          <p:cNvSpPr txBox="1"/>
          <p:nvPr>
            <p:ph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17" name="Google Shape;217;p27"/>
          <p:cNvSpPr txBox="1"/>
          <p:nvPr>
            <p:ph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18" name="Google Shape;218;p27"/>
          <p:cNvSpPr txBox="1"/>
          <p:nvPr>
            <p:ph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19" name="Google Shape;219;p27"/>
          <p:cNvSpPr txBox="1"/>
          <p:nvPr>
            <p:ph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idx="2" type="subTitle"/>
          </p:nvPr>
        </p:nvSpPr>
        <p:spPr>
          <a:xfrm flipH="1">
            <a:off x="4108175" y="1873234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DATA </a:t>
            </a:r>
            <a:r>
              <a:rPr lang="es">
                <a:solidFill>
                  <a:schemeClr val="dk2"/>
                </a:solidFill>
              </a:rPr>
              <a:t>Process Design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25" name="Google Shape;225;p28"/>
          <p:cNvSpPr txBox="1"/>
          <p:nvPr>
            <p:ph idx="3" type="subTitle"/>
          </p:nvPr>
        </p:nvSpPr>
        <p:spPr>
          <a:xfrm flipH="1">
            <a:off x="4108175" y="2574854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Values delivery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26" name="Google Shape;226;p28"/>
          <p:cNvSpPr txBox="1"/>
          <p:nvPr>
            <p:ph idx="6" type="subTitle"/>
          </p:nvPr>
        </p:nvSpPr>
        <p:spPr>
          <a:xfrm>
            <a:off x="4106650" y="2960400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2"/>
                </a:solidFill>
              </a:rPr>
              <a:t>Modelling accuracy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227" name="Google Shape;227;p28"/>
          <p:cNvSpPr txBox="1"/>
          <p:nvPr>
            <p:ph idx="1" type="subTitle"/>
          </p:nvPr>
        </p:nvSpPr>
        <p:spPr>
          <a:xfrm flipH="1">
            <a:off x="4108175" y="1153775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Business Problem Definition</a:t>
            </a:r>
            <a:endParaRPr b="1" sz="2400"/>
          </a:p>
        </p:txBody>
      </p:sp>
      <p:sp>
        <p:nvSpPr>
          <p:cNvPr id="228" name="Google Shape;228;p28"/>
          <p:cNvSpPr txBox="1"/>
          <p:nvPr>
            <p:ph idx="4" type="subTitle"/>
          </p:nvPr>
        </p:nvSpPr>
        <p:spPr>
          <a:xfrm>
            <a:off x="4106650" y="1530075"/>
            <a:ext cx="25401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Business question v.s. Data questions</a:t>
            </a:r>
            <a:endParaRPr sz="1000"/>
          </a:p>
        </p:txBody>
      </p:sp>
      <p:sp>
        <p:nvSpPr>
          <p:cNvPr id="229" name="Google Shape;229;p28"/>
          <p:cNvSpPr txBox="1"/>
          <p:nvPr>
            <p:ph idx="5" type="subTitle"/>
          </p:nvPr>
        </p:nvSpPr>
        <p:spPr>
          <a:xfrm>
            <a:off x="4106650" y="2248923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2"/>
                </a:solidFill>
              </a:rPr>
              <a:t>How work process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230" name="Google Shape;230;p28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/>
              <a:t>AGENDA</a:t>
            </a:r>
            <a:endParaRPr b="1" sz="3600"/>
          </a:p>
        </p:txBody>
      </p:sp>
      <p:sp>
        <p:nvSpPr>
          <p:cNvPr id="231" name="Google Shape;231;p28"/>
          <p:cNvSpPr txBox="1"/>
          <p:nvPr>
            <p:ph idx="7" type="subTitle"/>
          </p:nvPr>
        </p:nvSpPr>
        <p:spPr>
          <a:xfrm flipH="1">
            <a:off x="4108175" y="3276477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Next steps and Summary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2" name="Google Shape;232;p28"/>
          <p:cNvSpPr txBox="1"/>
          <p:nvPr>
            <p:ph idx="8" type="subTitle"/>
          </p:nvPr>
        </p:nvSpPr>
        <p:spPr>
          <a:xfrm>
            <a:off x="4106650" y="3662025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2"/>
                </a:solidFill>
              </a:rPr>
              <a:t>Future improvements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233" name="Google Shape;233;p28"/>
          <p:cNvSpPr txBox="1"/>
          <p:nvPr>
            <p:ph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34" name="Google Shape;234;p28"/>
          <p:cNvSpPr txBox="1"/>
          <p:nvPr>
            <p:ph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235" name="Google Shape;235;p28"/>
          <p:cNvSpPr txBox="1"/>
          <p:nvPr>
            <p:ph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236" name="Google Shape;236;p28"/>
          <p:cNvSpPr txBox="1"/>
          <p:nvPr>
            <p:ph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/>
        </p:nvSpPr>
        <p:spPr>
          <a:xfrm>
            <a:off x="6055375" y="1758275"/>
            <a:ext cx="19944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242" name="Google Shape;242;p29"/>
          <p:cNvSpPr txBox="1"/>
          <p:nvPr/>
        </p:nvSpPr>
        <p:spPr>
          <a:xfrm>
            <a:off x="6055375" y="3250025"/>
            <a:ext cx="19533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43" name="Google Shape;243;p29"/>
          <p:cNvSpPr txBox="1"/>
          <p:nvPr/>
        </p:nvSpPr>
        <p:spPr>
          <a:xfrm>
            <a:off x="6218275" y="2984075"/>
            <a:ext cx="19170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Fraud Transactions (2018)</a:t>
            </a:r>
            <a:br>
              <a:rPr lang="es" sz="18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r>
              <a:rPr b="1" lang="es" sz="1800">
                <a:solidFill>
                  <a:srgbClr val="FF0000"/>
                </a:solidFill>
                <a:latin typeface="Roboto Slab"/>
                <a:ea typeface="Roboto Slab"/>
                <a:cs typeface="Roboto Slab"/>
                <a:sym typeface="Roboto Slab"/>
              </a:rPr>
              <a:t>4M</a:t>
            </a:r>
            <a:endParaRPr b="1" sz="1800">
              <a:solidFill>
                <a:srgbClr val="FF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Amount Lost (2018)</a:t>
            </a:r>
            <a:br>
              <a:rPr lang="es" sz="18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r>
              <a:rPr b="1" lang="es" sz="1800">
                <a:solidFill>
                  <a:srgbClr val="FF0000"/>
                </a:solidFill>
                <a:latin typeface="Roboto Slab"/>
                <a:ea typeface="Roboto Slab"/>
                <a:cs typeface="Roboto Slab"/>
                <a:sym typeface="Roboto Slab"/>
              </a:rPr>
              <a:t>$$$$ 570M</a:t>
            </a:r>
            <a:endParaRPr sz="1800">
              <a:solidFill>
                <a:srgbClr val="FF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244" name="Google Shape;244;p29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Background</a:t>
            </a:r>
            <a:endParaRPr sz="3000"/>
          </a:p>
        </p:txBody>
      </p:sp>
      <p:grpSp>
        <p:nvGrpSpPr>
          <p:cNvPr id="245" name="Google Shape;245;p29"/>
          <p:cNvGrpSpPr/>
          <p:nvPr/>
        </p:nvGrpSpPr>
        <p:grpSpPr>
          <a:xfrm>
            <a:off x="1121303" y="1758283"/>
            <a:ext cx="3667968" cy="2228187"/>
            <a:chOff x="2529950" y="4155175"/>
            <a:chExt cx="1137425" cy="690975"/>
          </a:xfrm>
        </p:grpSpPr>
        <p:sp>
          <p:nvSpPr>
            <p:cNvPr id="246" name="Google Shape;246;p29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9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9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9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9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9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9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9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9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9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9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9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9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9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9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9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9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9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9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9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9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9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9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9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9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9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9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9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9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9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9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9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9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9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9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9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9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9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9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9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9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9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9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9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9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9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9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9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9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9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9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9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9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9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9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9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9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9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9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9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9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9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9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9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9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9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9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9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9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9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9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9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9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9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9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9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9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9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9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9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9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9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9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9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9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9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9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9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9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9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9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9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9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9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9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9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9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9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9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9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9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9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9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9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9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9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9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9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9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9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9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9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9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9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9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9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9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9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9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9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9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9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9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9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9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9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9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9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9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9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9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9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9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9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9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9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9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9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9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9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9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9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9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9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9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9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9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9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9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9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9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9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9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9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9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9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9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9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9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9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9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9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9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9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9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9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9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9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9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9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9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9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9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9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9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9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9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9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" name="Google Shape;1199;p29"/>
          <p:cNvGrpSpPr/>
          <p:nvPr/>
        </p:nvGrpSpPr>
        <p:grpSpPr>
          <a:xfrm>
            <a:off x="4180075" y="3333575"/>
            <a:ext cx="1875300" cy="323400"/>
            <a:chOff x="3951800" y="2652950"/>
            <a:chExt cx="1875300" cy="323400"/>
          </a:xfrm>
        </p:grpSpPr>
        <p:cxnSp>
          <p:nvCxnSpPr>
            <p:cNvPr id="1200" name="Google Shape;1200;p29"/>
            <p:cNvCxnSpPr>
              <a:stCxn id="1201" idx="6"/>
            </p:cNvCxnSpPr>
            <p:nvPr/>
          </p:nvCxnSpPr>
          <p:spPr>
            <a:xfrm>
              <a:off x="4275200" y="2814650"/>
              <a:ext cx="15519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sp>
          <p:nvSpPr>
            <p:cNvPr id="1201" name="Google Shape;1201;p29"/>
            <p:cNvSpPr/>
            <p:nvPr/>
          </p:nvSpPr>
          <p:spPr>
            <a:xfrm>
              <a:off x="3951800" y="2652950"/>
              <a:ext cx="323400" cy="323400"/>
            </a:xfrm>
            <a:prstGeom prst="ellipse">
              <a:avLst/>
            </a:prstGeom>
            <a:solidFill>
              <a:srgbClr val="9C1B40">
                <a:alpha val="59230"/>
              </a:srgbClr>
            </a:solidFill>
            <a:ln cap="flat" cmpd="sng" w="19050">
              <a:solidFill>
                <a:srgbClr val="9C1B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30"/>
          <p:cNvSpPr txBox="1"/>
          <p:nvPr>
            <p:ph type="title"/>
          </p:nvPr>
        </p:nvSpPr>
        <p:spPr>
          <a:xfrm>
            <a:off x="2131050" y="13819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一</a:t>
            </a:r>
            <a:r>
              <a:rPr lang="es"/>
              <a:t>Business Question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7" name="Google Shape;1207;p30"/>
          <p:cNvSpPr txBox="1"/>
          <p:nvPr>
            <p:ph idx="1" type="subTitle"/>
          </p:nvPr>
        </p:nvSpPr>
        <p:spPr>
          <a:xfrm>
            <a:off x="2131050" y="3883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“ </a:t>
            </a:r>
            <a:r>
              <a:rPr lang="es"/>
              <a:t>How to capture the FRAUD TRANSACTION as much as possible ??? ”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8" name="Google Shape;1208;p30"/>
          <p:cNvSpPr txBox="1"/>
          <p:nvPr/>
        </p:nvSpPr>
        <p:spPr>
          <a:xfrm>
            <a:off x="2131050" y="2120475"/>
            <a:ext cx="48819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“ What model could be used to predict FRAUD TRANSACTION (1), and what is the accuracy ??? ”</a:t>
            </a:r>
            <a:endParaRPr sz="18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209" name="Google Shape;1209;p30"/>
          <p:cNvSpPr txBox="1"/>
          <p:nvPr/>
        </p:nvSpPr>
        <p:spPr>
          <a:xfrm>
            <a:off x="3758250" y="3114075"/>
            <a:ext cx="32547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一Data </a:t>
            </a:r>
            <a:r>
              <a:rPr lang="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Question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31"/>
          <p:cNvSpPr txBox="1"/>
          <p:nvPr>
            <p:ph type="ctrTitle"/>
          </p:nvPr>
        </p:nvSpPr>
        <p:spPr>
          <a:xfrm>
            <a:off x="3244350" y="1213925"/>
            <a:ext cx="2655300" cy="64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Project Description</a:t>
            </a:r>
            <a:endParaRPr b="1" sz="2400"/>
          </a:p>
        </p:txBody>
      </p:sp>
      <p:sp>
        <p:nvSpPr>
          <p:cNvPr id="1215" name="Google Shape;1215;p31"/>
          <p:cNvSpPr txBox="1"/>
          <p:nvPr>
            <p:ph idx="1" type="subTitle"/>
          </p:nvPr>
        </p:nvSpPr>
        <p:spPr>
          <a:xfrm>
            <a:off x="3244350" y="2015550"/>
            <a:ext cx="3105300" cy="18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➔"/>
            </a:pPr>
            <a:r>
              <a:rPr b="1" lang="es" sz="1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Domain: banking</a:t>
            </a:r>
            <a:endParaRPr b="1" sz="1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➔"/>
            </a:pPr>
            <a:r>
              <a:rPr b="1" lang="es" sz="1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Stakeholder: </a:t>
            </a:r>
            <a:r>
              <a:rPr b="1" lang="es" sz="1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executive</a:t>
            </a:r>
            <a:r>
              <a:rPr b="1" lang="es" sz="1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director of  Credit department.</a:t>
            </a:r>
            <a:endParaRPr b="1" sz="1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➔"/>
            </a:pPr>
            <a:r>
              <a:rPr b="1" lang="es" sz="1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Current Kaggle Competition provided by IEEE</a:t>
            </a:r>
            <a:endParaRPr b="1" sz="1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https://www.kaggle.com/c/ieee-fraud-detection</a:t>
            </a:r>
            <a:endParaRPr b="1" sz="1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32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8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Data Process Design</a:t>
            </a:r>
            <a:endParaRPr sz="4800"/>
          </a:p>
        </p:txBody>
      </p:sp>
      <p:sp>
        <p:nvSpPr>
          <p:cNvPr id="1221" name="Google Shape;1221;p32"/>
          <p:cNvSpPr txBox="1"/>
          <p:nvPr>
            <p:ph idx="2" type="title"/>
          </p:nvPr>
        </p:nvSpPr>
        <p:spPr>
          <a:xfrm>
            <a:off x="6021062" y="172684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02/04</a:t>
            </a:r>
            <a:endParaRPr/>
          </a:p>
        </p:txBody>
      </p:sp>
      <p:sp>
        <p:nvSpPr>
          <p:cNvPr id="1222" name="Google Shape;1222;p32"/>
          <p:cNvSpPr txBox="1"/>
          <p:nvPr>
            <p:ph idx="1" type="subTitle"/>
          </p:nvPr>
        </p:nvSpPr>
        <p:spPr>
          <a:xfrm>
            <a:off x="4596350" y="2862775"/>
            <a:ext cx="2655300" cy="3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Process workflow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33"/>
          <p:cNvSpPr txBox="1"/>
          <p:nvPr>
            <p:ph type="ctrTitle"/>
          </p:nvPr>
        </p:nvSpPr>
        <p:spPr>
          <a:xfrm>
            <a:off x="6817800" y="139250"/>
            <a:ext cx="2149800" cy="10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Process Workflow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228" name="Google Shape;1228;p33"/>
          <p:cNvCxnSpPr/>
          <p:nvPr/>
        </p:nvCxnSpPr>
        <p:spPr>
          <a:xfrm>
            <a:off x="946900" y="2571750"/>
            <a:ext cx="6804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229" name="Google Shape;1229;p33"/>
          <p:cNvGrpSpPr/>
          <p:nvPr/>
        </p:nvGrpSpPr>
        <p:grpSpPr>
          <a:xfrm>
            <a:off x="353723" y="1349476"/>
            <a:ext cx="348568" cy="348541"/>
            <a:chOff x="-65131525" y="1914325"/>
            <a:chExt cx="316650" cy="316625"/>
          </a:xfrm>
        </p:grpSpPr>
        <p:sp>
          <p:nvSpPr>
            <p:cNvPr id="1230" name="Google Shape;1230;p33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32" name="Google Shape;1232;p33"/>
          <p:cNvCxnSpPr/>
          <p:nvPr/>
        </p:nvCxnSpPr>
        <p:spPr>
          <a:xfrm rot="10800000">
            <a:off x="1151125" y="183430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3" name="Google Shape;1233;p33"/>
          <p:cNvSpPr txBox="1"/>
          <p:nvPr/>
        </p:nvSpPr>
        <p:spPr>
          <a:xfrm>
            <a:off x="779800" y="1281343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Business Questions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34" name="Google Shape;1234;p33"/>
          <p:cNvCxnSpPr/>
          <p:nvPr/>
        </p:nvCxnSpPr>
        <p:spPr>
          <a:xfrm rot="10800000">
            <a:off x="1637725" y="257175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35" name="Google Shape;1235;p33"/>
          <p:cNvGrpSpPr/>
          <p:nvPr/>
        </p:nvGrpSpPr>
        <p:grpSpPr>
          <a:xfrm>
            <a:off x="818425" y="3531052"/>
            <a:ext cx="332705" cy="331102"/>
            <a:chOff x="-49786250" y="2316650"/>
            <a:chExt cx="300900" cy="299450"/>
          </a:xfrm>
        </p:grpSpPr>
        <p:sp>
          <p:nvSpPr>
            <p:cNvPr id="1236" name="Google Shape;1236;p33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3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3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3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3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3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3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33"/>
          <p:cNvSpPr txBox="1"/>
          <p:nvPr/>
        </p:nvSpPr>
        <p:spPr>
          <a:xfrm>
            <a:off x="1229950" y="3377343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Data</a:t>
            </a: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Questions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44" name="Google Shape;1244;p33"/>
          <p:cNvCxnSpPr/>
          <p:nvPr/>
        </p:nvCxnSpPr>
        <p:spPr>
          <a:xfrm rot="10800000">
            <a:off x="2737025" y="183430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45" name="Google Shape;1245;p33"/>
          <p:cNvGrpSpPr/>
          <p:nvPr/>
        </p:nvGrpSpPr>
        <p:grpSpPr>
          <a:xfrm>
            <a:off x="2231551" y="1357956"/>
            <a:ext cx="334419" cy="331599"/>
            <a:chOff x="-47529700" y="2342000"/>
            <a:chExt cx="302450" cy="299900"/>
          </a:xfrm>
        </p:grpSpPr>
        <p:sp>
          <p:nvSpPr>
            <p:cNvPr id="1246" name="Google Shape;1246;p33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3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8" name="Google Shape;1248;p33"/>
          <p:cNvSpPr txBox="1"/>
          <p:nvPr/>
        </p:nvSpPr>
        <p:spPr>
          <a:xfrm>
            <a:off x="2689275" y="1281343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EDA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49" name="Google Shape;1249;p33"/>
          <p:cNvCxnSpPr/>
          <p:nvPr/>
        </p:nvCxnSpPr>
        <p:spPr>
          <a:xfrm rot="10800000">
            <a:off x="4010050" y="257175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0" name="Google Shape;1250;p33"/>
          <p:cNvGrpSpPr/>
          <p:nvPr/>
        </p:nvGrpSpPr>
        <p:grpSpPr>
          <a:xfrm>
            <a:off x="3333678" y="3504573"/>
            <a:ext cx="239603" cy="230363"/>
            <a:chOff x="3854700" y="249750"/>
            <a:chExt cx="500425" cy="481125"/>
          </a:xfrm>
        </p:grpSpPr>
        <p:sp>
          <p:nvSpPr>
            <p:cNvPr id="1251" name="Google Shape;1251;p33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5" name="Google Shape;1255;p33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1259" name="Google Shape;1259;p33"/>
          <p:cNvSpPr txBox="1"/>
          <p:nvPr/>
        </p:nvSpPr>
        <p:spPr>
          <a:xfrm>
            <a:off x="3722650" y="3416518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Feature Engineering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60" name="Google Shape;1260;p33"/>
          <p:cNvCxnSpPr/>
          <p:nvPr/>
        </p:nvCxnSpPr>
        <p:spPr>
          <a:xfrm rot="10800000">
            <a:off x="5217150" y="183430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1" name="Google Shape;1261;p33"/>
          <p:cNvSpPr/>
          <p:nvPr/>
        </p:nvSpPr>
        <p:spPr>
          <a:xfrm>
            <a:off x="4406141" y="1357602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33"/>
          <p:cNvSpPr txBox="1"/>
          <p:nvPr/>
        </p:nvSpPr>
        <p:spPr>
          <a:xfrm>
            <a:off x="4849250" y="1357943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Modelling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63" name="Google Shape;1263;p33"/>
          <p:cNvCxnSpPr/>
          <p:nvPr/>
        </p:nvCxnSpPr>
        <p:spPr>
          <a:xfrm rot="10800000">
            <a:off x="6469625" y="2571750"/>
            <a:ext cx="0" cy="75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4" name="Google Shape;1264;p33"/>
          <p:cNvSpPr/>
          <p:nvPr/>
        </p:nvSpPr>
        <p:spPr>
          <a:xfrm>
            <a:off x="5967977" y="3455074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33"/>
          <p:cNvSpPr txBox="1"/>
          <p:nvPr/>
        </p:nvSpPr>
        <p:spPr>
          <a:xfrm>
            <a:off x="6355725" y="3377356"/>
            <a:ext cx="125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Validation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Testing</a:t>
            </a:r>
            <a:endParaRPr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266" name="Google Shape;1266;p33"/>
          <p:cNvCxnSpPr/>
          <p:nvPr/>
        </p:nvCxnSpPr>
        <p:spPr>
          <a:xfrm rot="10800000">
            <a:off x="5245350" y="2137600"/>
            <a:ext cx="1233600" cy="8853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FFFF"/>
            </a:solidFill>
            <a:prstDash val="dashDot"/>
            <a:round/>
            <a:headEnd len="med" w="med" type="stealth"/>
            <a:tailEnd len="med" w="med" type="triangle"/>
          </a:ln>
        </p:spPr>
      </p:cxnSp>
      <p:cxnSp>
        <p:nvCxnSpPr>
          <p:cNvPr id="1267" name="Google Shape;1267;p33"/>
          <p:cNvCxnSpPr/>
          <p:nvPr/>
        </p:nvCxnSpPr>
        <p:spPr>
          <a:xfrm flipH="1">
            <a:off x="4010125" y="2118850"/>
            <a:ext cx="1178700" cy="8484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FFFF"/>
            </a:solidFill>
            <a:prstDash val="dashDot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